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4" r:id="rId3"/>
    <p:sldId id="273" r:id="rId4"/>
    <p:sldId id="266" r:id="rId5"/>
    <p:sldId id="268" r:id="rId6"/>
    <p:sldId id="265" r:id="rId7"/>
    <p:sldId id="262" r:id="rId8"/>
    <p:sldId id="267" r:id="rId9"/>
    <p:sldId id="269" r:id="rId1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  <a:srgbClr val="00153E"/>
    <a:srgbClr val="FFFFFF"/>
    <a:srgbClr val="2D21A3"/>
    <a:srgbClr val="301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84" y="11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AEE7E-A31B-4EE3-9565-90F34BF78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32A49B-55BC-4843-8B82-38782B237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57BD4-4EE8-4A0F-A96A-7D4C15489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C4657-B78B-4127-BDAE-8E94B2371865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A069ED-54F6-4943-9D67-5FFF2C42C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C66A3-2895-4173-AB91-536C2B33C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01801-840C-4A1E-9DDD-7C7722630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368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D87B3-F886-44E8-8063-E15DFE086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0C20D3-C9EA-4A8E-AEBD-0A5C87E2A3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1403B-1252-472C-BA95-3AA96A198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C4657-B78B-4127-BDAE-8E94B2371865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88A30-2E57-43F3-A98F-F5EC48068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6F87F-4479-47B9-8E38-0447E9106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01801-840C-4A1E-9DDD-7C7722630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62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AE52BE-1AA9-4CE9-AA5F-0407814051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FC14A1-B5C8-4CD4-9B10-357826CA0A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1E20E-A92A-49AD-8DB4-566D9C7C4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C4657-B78B-4127-BDAE-8E94B2371865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B4BBE-E126-447A-B6A7-2DFF65C45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46C46-D5F4-40E5-80CF-8519A0D4C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01801-840C-4A1E-9DDD-7C7722630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312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6E70F-F594-486A-9546-4CF141FF6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0C857-8ADA-423E-8170-EE8C33A73C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B09E1-825E-4378-94D3-5B7B37C37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C4657-B78B-4127-BDAE-8E94B2371865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ADF3E-F56C-424F-9074-340D8C149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37D23-03F8-4CC2-8499-1A1ACC714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01801-840C-4A1E-9DDD-7C7722630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20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68614-43B6-4177-A52A-C566DFF96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9B376C-50D7-485F-BC8E-B508C28CB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69065-63BE-4217-B7A1-ACFA14745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C4657-B78B-4127-BDAE-8E94B2371865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A3DA4-4979-434A-B5A8-5D102E837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30A4F-71E4-4C2E-9210-698F8A8A8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01801-840C-4A1E-9DDD-7C7722630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97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55755-F83E-4986-BF34-974BEA969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3BDBA-B97E-4AA8-98EE-79806F7A9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7AF7F6-296E-4C12-BD07-960CC8A8CA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D79358-1959-485A-BCB5-8E961B9D3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C4657-B78B-4127-BDAE-8E94B2371865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3D5A04-991C-4AB4-8278-F4D5C6173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94E4C-3490-465D-8FAB-A90229E85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01801-840C-4A1E-9DDD-7C7722630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327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58E2D-3A49-491E-9AC8-B39BDE86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1F5A2E-024B-4612-8E4C-F48056F3D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06F680-C866-47BA-99A4-7F12A204D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BAC2B5-3C4D-4796-BF52-BD5A946DF6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7040DB-ADC0-43F3-B3D6-5F0E5F697B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1DCE38-10FE-45D3-80F8-850CE786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C4657-B78B-4127-BDAE-8E94B2371865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C3FA4D-BAE7-44C3-AE39-2BF3EA5DD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206FD3-B000-469C-B479-16103C808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01801-840C-4A1E-9DDD-7C7722630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937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15CED-FE8F-48ED-B32D-9D56E312F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94A797-C2B9-4839-B852-8441755E9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C4657-B78B-4127-BDAE-8E94B2371865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5F12FD-FF55-4C64-A1D9-81282BE20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96D456-3518-46C3-8A96-7CEF5B692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01801-840C-4A1E-9DDD-7C7722630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42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7B2C66-2D1A-4E44-AB0A-02B7BB729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C4657-B78B-4127-BDAE-8E94B2371865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59236A-57E2-4211-8AF3-BF3634345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4156A1-174A-4744-8503-B6C860A60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01801-840C-4A1E-9DDD-7C7722630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98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8EBF-8E7E-4B30-AFE8-B9B5F11DD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DD51B-B8BD-4289-975F-1634D7B31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B5B76-4BFE-43A7-A52D-91EFE41A5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A1F2CF-1FA8-472E-8C30-8BE09B056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C4657-B78B-4127-BDAE-8E94B2371865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638A78-4024-4CD5-AE38-64AD38B7A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E9C468-54EF-4026-9E93-0BAE755C1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01801-840C-4A1E-9DDD-7C7722630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27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76CAF-F83A-4670-8DD3-1B90C218E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E5F829-569A-4C6A-8B8C-B1A064897C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0DA0A3-FA7F-454F-BBE8-9D7033DD4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D8E61B-60AF-4B51-B6ED-C01F9D992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C4657-B78B-4127-BDAE-8E94B2371865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CB9C8D-AAB5-488B-B568-D9B3AEB35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E028AB-A78F-494D-979E-CED6156D4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01801-840C-4A1E-9DDD-7C7722630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70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9F9F11-764A-4722-B8B1-D53E3405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650E1A-FB93-41FA-897D-D1B49ED5B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8B499-C57C-4781-930C-47F3ABFAE8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C4657-B78B-4127-BDAE-8E94B2371865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68BF3-AEFE-40EE-9B65-35D98CE16C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715D3-4047-447D-882D-E6D4CFD131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01801-840C-4A1E-9DDD-7C7722630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216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9C236C-1423-46B8-9FB2-7F0947C1D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53130" y="294402"/>
            <a:ext cx="11651262" cy="573367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AF10CB-8EF5-4F58-9C0D-742BA736C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02526" y="6286036"/>
            <a:ext cx="5591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99FF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www.alamedahsg.org</a:t>
            </a:r>
            <a:endParaRPr lang="en-US" sz="2000" dirty="0">
              <a:solidFill>
                <a:srgbClr val="99FF6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8C0156-A77D-4128-A940-9E750A9DD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854" y="6252507"/>
            <a:ext cx="1800291" cy="4900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1E58FC-EB89-4386-9461-043E4944D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5" y="6252507"/>
            <a:ext cx="1800291" cy="4900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D5A473B1-3C47-9FAA-338F-F856C13A8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30" y="6176025"/>
            <a:ext cx="2361824" cy="590456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B1653023-276A-1BDA-1A84-CD38111C56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395" y="6176025"/>
            <a:ext cx="2361824" cy="590456"/>
          </a:xfrm>
          <a:prstGeom prst="rect">
            <a:avLst/>
          </a:prstGeom>
        </p:spPr>
      </p:pic>
      <p:pic>
        <p:nvPicPr>
          <p:cNvPr id="7" name="Picture 6" descr="A building with trees and a parking lot&#10;&#10;Description automatically generated">
            <a:extLst>
              <a:ext uri="{FF2B5EF4-FFF2-40B4-BE49-F238E27FC236}">
                <a16:creationId xmlns:a16="http://schemas.microsoft.com/office/drawing/2014/main" id="{E2525EA2-CA18-7E20-D1AA-32B866118E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50" y="582463"/>
            <a:ext cx="11312422" cy="4988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Subtitle 14">
            <a:extLst>
              <a:ext uri="{FF2B5EF4-FFF2-40B4-BE49-F238E27FC236}">
                <a16:creationId xmlns:a16="http://schemas.microsoft.com/office/drawing/2014/main" id="{9991C4C1-5904-5084-98B1-3DB5DE3C5B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4696" y="5657219"/>
            <a:ext cx="9066900" cy="343968"/>
          </a:xfrm>
        </p:spPr>
        <p:txBody>
          <a:bodyPr>
            <a:normAutofit fontScale="85000" lnSpcReduction="10000"/>
          </a:bodyPr>
          <a:lstStyle/>
          <a:p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Linnet Corner (NH Senior Housing)| City of Alameda, Alameda County, CA</a:t>
            </a:r>
          </a:p>
        </p:txBody>
      </p:sp>
    </p:spTree>
    <p:extLst>
      <p:ext uri="{BB962C8B-B14F-4D97-AF65-F5344CB8AC3E}">
        <p14:creationId xmlns:p14="http://schemas.microsoft.com/office/powerpoint/2010/main" val="2917977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9C236C-1423-46B8-9FB2-7F0947C1D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53130" y="215998"/>
            <a:ext cx="11707961" cy="590771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AF10CB-8EF5-4F58-9C0D-742BA736C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02526" y="6297466"/>
            <a:ext cx="5591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99FF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www.alamedahsg.org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8C0156-A77D-4128-A940-9E750A9DD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854" y="6252507"/>
            <a:ext cx="1800291" cy="4900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837C07-39CB-42DD-8B20-06C6AE5930B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 Description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0E706C-2C08-4F1C-B2F1-F146A7C652F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8213" y="2021085"/>
            <a:ext cx="5157787" cy="823912"/>
          </a:xfrm>
        </p:spPr>
        <p:txBody>
          <a:bodyPr>
            <a:normAutofit fontScale="2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56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Address</a:t>
            </a:r>
          </a:p>
          <a:p>
            <a:pPr algn="ctr"/>
            <a:r>
              <a:rPr lang="en-US" sz="5600" b="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2000 Lakehurst Circle, Alameda, CA 94501</a:t>
            </a:r>
          </a:p>
          <a:p>
            <a:pPr algn="ctr"/>
            <a:r>
              <a:rPr lang="en-US" sz="56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Target Population</a:t>
            </a:r>
          </a:p>
          <a:p>
            <a:pPr algn="ctr"/>
            <a:r>
              <a:rPr lang="en-US" sz="5600" b="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total of 64 units targeting seniors and formerly homeless/homeless senior veterans 62+</a:t>
            </a:r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7AAE55E3-79CB-0D17-4A9B-9D748C0CA58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1104702" y="2898265"/>
          <a:ext cx="4991298" cy="2873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3766">
                  <a:extLst>
                    <a:ext uri="{9D8B030D-6E8A-4147-A177-3AD203B41FA5}">
                      <a16:colId xmlns:a16="http://schemas.microsoft.com/office/drawing/2014/main" val="1787000546"/>
                    </a:ext>
                  </a:extLst>
                </a:gridCol>
                <a:gridCol w="1314120">
                  <a:extLst>
                    <a:ext uri="{9D8B030D-6E8A-4147-A177-3AD203B41FA5}">
                      <a16:colId xmlns:a16="http://schemas.microsoft.com/office/drawing/2014/main" val="217903230"/>
                    </a:ext>
                  </a:extLst>
                </a:gridCol>
                <a:gridCol w="2013412">
                  <a:extLst>
                    <a:ext uri="{9D8B030D-6E8A-4147-A177-3AD203B41FA5}">
                      <a16:colId xmlns:a16="http://schemas.microsoft.com/office/drawing/2014/main" val="803128672"/>
                    </a:ext>
                  </a:extLst>
                </a:gridCol>
              </a:tblGrid>
              <a:tr h="692577">
                <a:tc>
                  <a:txBody>
                    <a:bodyPr/>
                    <a:lstStyle/>
                    <a:p>
                      <a:r>
                        <a:rPr lang="en-US" dirty="0"/>
                        <a:t># of Bedrooms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 of 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Affordability Levels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670123"/>
                  </a:ext>
                </a:extLst>
              </a:tr>
              <a:tr h="496014">
                <a:tc>
                  <a:txBody>
                    <a:bodyPr/>
                    <a:lstStyle/>
                    <a:p>
                      <a:r>
                        <a:rPr lang="en-US" dirty="0"/>
                        <a:t>Studios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30% AMI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9005696"/>
                  </a:ext>
                </a:extLst>
              </a:tr>
              <a:tr h="496014">
                <a:tc>
                  <a:txBody>
                    <a:bodyPr/>
                    <a:lstStyle/>
                    <a:p>
                      <a:r>
                        <a:rPr lang="en-US" dirty="0"/>
                        <a:t>Studios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40% AMI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1711147"/>
                  </a:ext>
                </a:extLst>
              </a:tr>
              <a:tr h="496014">
                <a:tc>
                  <a:txBody>
                    <a:bodyPr/>
                    <a:lstStyle/>
                    <a:p>
                      <a:r>
                        <a:rPr lang="en-US" dirty="0"/>
                        <a:t>One-Bedrooms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30% AMI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20417"/>
                  </a:ext>
                </a:extLst>
              </a:tr>
              <a:tr h="6925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Two-Bedrooms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100% AMI*</a:t>
                      </a:r>
                    </a:p>
                    <a:p>
                      <a:r>
                        <a:rPr lang="en-US" dirty="0"/>
                        <a:t>(*</a:t>
                      </a:r>
                      <a:r>
                        <a:rPr lang="en-US" i="1" dirty="0" err="1"/>
                        <a:t>Mgr’s</a:t>
                      </a:r>
                      <a:r>
                        <a:rPr lang="en-US" i="1" dirty="0"/>
                        <a:t> Unit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1150558"/>
                  </a:ext>
                </a:extLst>
              </a:tr>
            </a:tbl>
          </a:graphicData>
        </a:graphic>
      </p:graphicFrame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7026ED2-1F0F-4AFA-B368-EBDDD24AA88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6523781" y="1690688"/>
            <a:ext cx="5437310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Site Amenities </a:t>
            </a:r>
          </a:p>
          <a:p>
            <a:pPr algn="ctr"/>
            <a:r>
              <a:rPr lang="en-US" sz="1300" b="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Nearby amenities include transit, Estuary Park, Target, Safeway, CVS Pharmacy, &amp; College of Alameda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7F5087F0-5976-DFAD-529D-E919826FB89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8266" t="9564" r="9949" b="4409"/>
          <a:stretch/>
        </p:blipFill>
        <p:spPr>
          <a:xfrm>
            <a:off x="7133305" y="2727906"/>
            <a:ext cx="4120482" cy="331833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1E58FC-EB89-4386-9461-043E4944D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5" y="6252507"/>
            <a:ext cx="1800291" cy="4900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CAE8C0D3-FC9F-8438-0D78-C3BA69AED4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30" y="6176025"/>
            <a:ext cx="2361824" cy="590456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4B80A186-A95D-2333-9A7C-6FA75E6B34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267" y="6189663"/>
            <a:ext cx="2361824" cy="59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53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9C236C-1423-46B8-9FB2-7F0947C1D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53130" y="215998"/>
            <a:ext cx="11707961" cy="590771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AF10CB-8EF5-4F58-9C0D-742BA736C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02526" y="6297466"/>
            <a:ext cx="5591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99FF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www.alamedahsg.org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8C0156-A77D-4128-A940-9E750A9DD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854" y="6252507"/>
            <a:ext cx="1800291" cy="4900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837C07-39CB-42DD-8B20-06C6AE5930B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Development &amp; Operations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1E58FC-EB89-4386-9461-043E4944D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5" y="6252507"/>
            <a:ext cx="1800291" cy="4900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A66F0FBD-4C33-38DD-D722-453FFD5C7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30" y="6176025"/>
            <a:ext cx="2361824" cy="590456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292631EE-121B-8C66-2A9A-AF44E7D39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267" y="6190890"/>
            <a:ext cx="2361824" cy="590456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485EBB22-1516-A285-946B-F5B33BDDC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401" y="1844306"/>
            <a:ext cx="2361824" cy="590456"/>
          </a:xfrm>
          <a:prstGeom prst="rect">
            <a:avLst/>
          </a:prstGeom>
        </p:spPr>
      </p:pic>
      <p:pic>
        <p:nvPicPr>
          <p:cNvPr id="14" name="Picture 13" descr="A silhouette of palm trees and a sunset&#10;&#10;Description automatically generated">
            <a:extLst>
              <a:ext uri="{FF2B5EF4-FFF2-40B4-BE49-F238E27FC236}">
                <a16:creationId xmlns:a16="http://schemas.microsoft.com/office/drawing/2014/main" id="{05C6F0AF-267A-4220-C737-E76CF758B6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650" y="1690688"/>
            <a:ext cx="990600" cy="990600"/>
          </a:xfrm>
          <a:prstGeom prst="rect">
            <a:avLst/>
          </a:prstGeom>
        </p:spPr>
      </p:pic>
      <p:pic>
        <p:nvPicPr>
          <p:cNvPr id="15" name="Picture 1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A99720A8-CD39-8B21-C122-DA7FFD6A30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401" y="4953228"/>
            <a:ext cx="2209228" cy="9032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4778EC-2663-EC73-9024-082CDEDA25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2935" y="3159416"/>
            <a:ext cx="2701032" cy="1069158"/>
          </a:xfrm>
          <a:prstGeom prst="rect">
            <a:avLst/>
          </a:prstGeom>
        </p:spPr>
      </p:pic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F8C8B7C8-BC1B-6C56-CB2B-FB32D7B27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814" y="5210435"/>
            <a:ext cx="1847092" cy="3078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082C4C1-9209-1F41-F888-5FC67EFFD0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4147" y="3016251"/>
            <a:ext cx="1669205" cy="161327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0B82ADD-2FB6-4D6B-FA0A-0DCE7C16E61D}"/>
              </a:ext>
            </a:extLst>
          </p:cNvPr>
          <p:cNvSpPr txBox="1"/>
          <p:nvPr/>
        </p:nvSpPr>
        <p:spPr>
          <a:xfrm>
            <a:off x="540762" y="1839815"/>
            <a:ext cx="5856159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Ground Lessee - Housing Authority of the City of Alameda 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Developer –Island City Development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Architect – HKIT 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General Contractor –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J.H.Fitzmaurice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INC. 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Service Provider –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LifeSTEPS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Property Management – FPI Management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580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5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9C236C-1423-46B8-9FB2-7F0947C1D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53130" y="215998"/>
            <a:ext cx="11707961" cy="590771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AF10CB-8EF5-4F58-9C0D-742BA736C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02526" y="6297466"/>
            <a:ext cx="5591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99FF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www.alamedahsg.org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8C0156-A77D-4128-A940-9E750A9DD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854" y="6252507"/>
            <a:ext cx="1800291" cy="4900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837C07-39CB-42DD-8B20-06C6AE5930B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0982"/>
          </a:xfrm>
        </p:spPr>
        <p:txBody>
          <a:bodyPr>
            <a:normAutofit fontScale="90000"/>
          </a:bodyPr>
          <a:lstStyle/>
          <a:p>
            <a:r>
              <a:rPr lang="en-US" sz="80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Financing Structure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A90B41-81B6-0630-2861-1EC4F2AA9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30" y="6176025"/>
            <a:ext cx="2361824" cy="590456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0BE8D81D-ED1F-75F5-F9B6-9FE1129EA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046" y="6197647"/>
            <a:ext cx="2361824" cy="590456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BFB87CD-C139-3325-4F06-112A3A8FBE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387614"/>
              </p:ext>
            </p:extLst>
          </p:nvPr>
        </p:nvGraphicFramePr>
        <p:xfrm>
          <a:off x="1434042" y="1380832"/>
          <a:ext cx="9024408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2204">
                  <a:extLst>
                    <a:ext uri="{9D8B030D-6E8A-4147-A177-3AD203B41FA5}">
                      <a16:colId xmlns:a16="http://schemas.microsoft.com/office/drawing/2014/main" val="3526083775"/>
                    </a:ext>
                  </a:extLst>
                </a:gridCol>
                <a:gridCol w="4512204">
                  <a:extLst>
                    <a:ext uri="{9D8B030D-6E8A-4147-A177-3AD203B41FA5}">
                      <a16:colId xmlns:a16="http://schemas.microsoft.com/office/drawing/2014/main" val="6120029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Development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$53,809,642 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(~$840,775 PU)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4139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First Mortgage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$4,235,900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654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HCD - MHP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$13,474,995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1796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HCD - VHHP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$4,867,201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274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HCD - IIG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$2,293,116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600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FHLSB - AHP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$945,000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6029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AAHC – AHHTF &amp; LHTF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$3,438,000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51022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Tax-Exempt Bond Allocation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$27,184,366 </a:t>
                      </a:r>
                      <a:r>
                        <a:rPr lang="en-US" sz="1600" i="1" dirty="0"/>
                        <a:t>(includes $2M supp)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8050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Taxable Tail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$5,562,071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651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Deferred Developer Fee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$1,400,000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3829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GP Equity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$497,593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2585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Tax Credit Equity - Federal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$22,657,837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96258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9583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5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9C236C-1423-46B8-9FB2-7F0947C1D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53130" y="215998"/>
            <a:ext cx="11707961" cy="590771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AF10CB-8EF5-4F58-9C0D-742BA736C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02526" y="6297466"/>
            <a:ext cx="5591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99FF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www.alamedahsg.org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8C0156-A77D-4128-A940-9E750A9DD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854" y="6252507"/>
            <a:ext cx="1800291" cy="4900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837C07-39CB-42DD-8B20-06C6AE5930B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33" y="432273"/>
            <a:ext cx="8936611" cy="1113723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Key Financial Impacts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37366B9-C5AF-4ECB-82DE-CD42C0BB183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6545" y="1375772"/>
            <a:ext cx="8544271" cy="4351338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2D21A3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Overall hard cost increase in construction costs of approximately $1M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Increased pro-rata share of soil stabilization/ground improvement and overall increase of off-sites for a total of approximately $1.7M </a:t>
            </a:r>
          </a:p>
          <a:p>
            <a:pPr marL="0" indent="0">
              <a:buNone/>
            </a:pPr>
            <a:endParaRPr lang="en-US" sz="24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1E58FC-EB89-4386-9461-043E4944D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5" y="6252507"/>
            <a:ext cx="1800291" cy="4900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A66F0FBD-4C33-38DD-D722-453FFD5C7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30" y="6176025"/>
            <a:ext cx="2361824" cy="590456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292631EE-121B-8C66-2A9A-AF44E7D39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267" y="6190890"/>
            <a:ext cx="2361824" cy="59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25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5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9C236C-1423-46B8-9FB2-7F0947C1D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53130" y="215998"/>
            <a:ext cx="11707961" cy="590771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AF10CB-8EF5-4F58-9C0D-742BA736C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02526" y="6297466"/>
            <a:ext cx="5591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99FF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www.alamedahsg.org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8C0156-A77D-4128-A940-9E750A9DD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854" y="6252507"/>
            <a:ext cx="1800291" cy="4900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A90B41-81B6-0630-2861-1EC4F2AA9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30" y="6176025"/>
            <a:ext cx="2361824" cy="590456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0BE8D81D-ED1F-75F5-F9B6-9FE1129EA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046" y="6197647"/>
            <a:ext cx="2361824" cy="5904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F36889-C259-23CC-1B46-E52016FB3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4042" y="215998"/>
            <a:ext cx="8481481" cy="581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879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5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9C236C-1423-46B8-9FB2-7F0947C1D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53130" y="215998"/>
            <a:ext cx="11707961" cy="590771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AF10CB-8EF5-4F58-9C0D-742BA736C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02526" y="6297466"/>
            <a:ext cx="5591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99FF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www.alamedahsg.org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8C0156-A77D-4128-A940-9E750A9DD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854" y="6252507"/>
            <a:ext cx="1800291" cy="4900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837C07-39CB-42DD-8B20-06C6AE5930B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Developer Fee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37366B9-C5AF-4ECB-82DE-CD42C0BB183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7645925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4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HCD Cash Limitation: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$2,200,000</a:t>
            </a:r>
          </a:p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Total Developer Fee: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$3,000,000</a:t>
            </a:r>
          </a:p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Cash Fee: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$1,600,000</a:t>
            </a:r>
          </a:p>
          <a:p>
            <a:pPr lvl="1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Closing - $0</a:t>
            </a:r>
          </a:p>
          <a:p>
            <a:pPr lvl="1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During Construction - $0 </a:t>
            </a:r>
            <a:r>
              <a:rPr lang="en-US" sz="1500" i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(note: GP equity contribution of ~$497k will be requested in development fee from construction loan)</a:t>
            </a:r>
          </a:p>
          <a:p>
            <a:pPr lvl="1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Conversion - $852,407</a:t>
            </a:r>
          </a:p>
          <a:p>
            <a:pPr lvl="1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8609 - $250,000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Deferred: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$1,400,000 </a:t>
            </a:r>
            <a:r>
              <a:rPr lang="en-US" sz="17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(possibly recoverable from construction cost savings)</a:t>
            </a:r>
          </a:p>
          <a:p>
            <a:r>
              <a:rPr lang="en-US" sz="15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Note: Please note the entire development fee is split 50/50 between AHA &amp; ICD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1E58FC-EB89-4386-9461-043E4944D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5" y="6252507"/>
            <a:ext cx="1800291" cy="4900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A66F0FBD-4C33-38DD-D722-453FFD5C7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30" y="6176025"/>
            <a:ext cx="2361824" cy="590456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292631EE-121B-8C66-2A9A-AF44E7D39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267" y="6190890"/>
            <a:ext cx="2361824" cy="59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41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5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9C236C-1423-46B8-9FB2-7F0947C1D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2019" y="91519"/>
            <a:ext cx="11707961" cy="590771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AF10CB-8EF5-4F58-9C0D-742BA736C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02526" y="6297466"/>
            <a:ext cx="5591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99FF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www.alamedahsg.org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8C0156-A77D-4128-A940-9E750A9DD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854" y="6252507"/>
            <a:ext cx="1800291" cy="4900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837C07-39CB-42DD-8B20-06C6AE5930B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Considerations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37366B9-C5AF-4ECB-82DE-CD42C0BB183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11751"/>
            <a:ext cx="518160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dirty="0">
              <a:solidFill>
                <a:srgbClr val="2D21A3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Supplemental Bond Request: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$2,000,000 </a:t>
            </a:r>
          </a:p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Land Value Treatment: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Operating Lease at FMV</a:t>
            </a:r>
          </a:p>
          <a:p>
            <a:pPr lvl="1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Subject to available cash flow</a:t>
            </a:r>
          </a:p>
          <a:p>
            <a:pPr lvl="1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$100/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yr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to meet HCD guidelines</a:t>
            </a:r>
          </a:p>
          <a:p>
            <a:pPr lvl="1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Remaining payments will come through HCD’s sponsor’s share of 50% of RR</a:t>
            </a:r>
          </a:p>
          <a:p>
            <a:endParaRPr lang="en-US" sz="24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1E58FC-EB89-4386-9461-043E4944D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5" y="6252507"/>
            <a:ext cx="1800291" cy="4900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A66F0FBD-4C33-38DD-D722-453FFD5C7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30" y="6176025"/>
            <a:ext cx="2361824" cy="590456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292631EE-121B-8C66-2A9A-AF44E7D39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267" y="6190890"/>
            <a:ext cx="2361824" cy="5904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749A55-B4A9-B97E-AD7F-5B88DD896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024" y="2042685"/>
            <a:ext cx="5277121" cy="164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534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5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9C236C-1423-46B8-9FB2-7F0947C1D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2019" y="91519"/>
            <a:ext cx="11707961" cy="590771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AF10CB-8EF5-4F58-9C0D-742BA736C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02526" y="6297466"/>
            <a:ext cx="5591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99FF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www.alamedahsg.org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8C0156-A77D-4128-A940-9E750A9DD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854" y="6252507"/>
            <a:ext cx="1800291" cy="4900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837C07-39CB-42DD-8B20-06C6AE5930B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0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RECOMMENDATION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37366B9-C5AF-4ECB-82DE-CD42C0BB183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1175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2D21A3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Adopt the Authorizing Resolution No. 1067 for the Ground Lease and Cash Loans and Approve the Financing and Ownership Structure for Linnet Corner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1E58FC-EB89-4386-9461-043E4944D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5" y="6252507"/>
            <a:ext cx="1800291" cy="4900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A66F0FBD-4C33-38DD-D722-453FFD5C7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30" y="6176025"/>
            <a:ext cx="2361824" cy="590456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292631EE-121B-8C66-2A9A-AF44E7D39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267" y="6190890"/>
            <a:ext cx="2361824" cy="59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49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1868</TotalTime>
  <Words>441</Words>
  <Application>Microsoft Office PowerPoint</Application>
  <PresentationFormat>Widescreen</PresentationFormat>
  <Paragraphs>112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Verdana</vt:lpstr>
      <vt:lpstr>Office Theme</vt:lpstr>
      <vt:lpstr>PowerPoint Presentation</vt:lpstr>
      <vt:lpstr>Project Description</vt:lpstr>
      <vt:lpstr>Development &amp; Operations Team</vt:lpstr>
      <vt:lpstr>Financing Structure</vt:lpstr>
      <vt:lpstr>Key Financial Impacts</vt:lpstr>
      <vt:lpstr>PowerPoint Presentation</vt:lpstr>
      <vt:lpstr>Developer Fee</vt:lpstr>
      <vt:lpstr>Considerations</vt:lpstr>
      <vt:lpstr>RECOMMENDATION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Altieri</dc:creator>
  <cp:lastModifiedBy>Paris Howze</cp:lastModifiedBy>
  <cp:revision>54</cp:revision>
  <cp:lastPrinted>2023-11-29T17:17:05Z</cp:lastPrinted>
  <dcterms:created xsi:type="dcterms:W3CDTF">2021-02-04T15:26:07Z</dcterms:created>
  <dcterms:modified xsi:type="dcterms:W3CDTF">2024-01-17T18:38:14Z</dcterms:modified>
</cp:coreProperties>
</file>